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67" r:id="rId3"/>
    <p:sldId id="261" r:id="rId4"/>
    <p:sldId id="257" r:id="rId5"/>
    <p:sldId id="271" r:id="rId6"/>
    <p:sldId id="272" r:id="rId7"/>
    <p:sldId id="273" r:id="rId8"/>
    <p:sldId id="274" r:id="rId9"/>
    <p:sldId id="277" r:id="rId10"/>
    <p:sldId id="275" r:id="rId11"/>
    <p:sldId id="263" r:id="rId12"/>
    <p:sldId id="265" r:id="rId13"/>
    <p:sldId id="278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48"/>
    <p:restoredTop sz="94651"/>
  </p:normalViewPr>
  <p:slideViewPr>
    <p:cSldViewPr snapToGrid="0" snapToObjects="1">
      <p:cViewPr varScale="1">
        <p:scale>
          <a:sx n="141" d="100"/>
          <a:sy n="141" d="100"/>
        </p:scale>
        <p:origin x="208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76843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71041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80243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37376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0424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96568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87487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14444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9583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10840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68283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ABFB4-92FE-0048-8034-4B45C1421A6B}" type="datetimeFigureOut">
              <a:rPr kumimoji="1" lang="zh-TW" altLang="en-US" smtClean="0"/>
              <a:t>2020/1/8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23A3C-8FE8-5E4F-8CD1-1DCCD67F3C7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0588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066574-C8AC-A742-ACEF-15B7D09C96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2150872"/>
            <a:ext cx="9595104" cy="2556256"/>
          </a:xfrm>
        </p:spPr>
        <p:txBody>
          <a:bodyPr>
            <a:normAutofit fontScale="90000"/>
          </a:bodyPr>
          <a:lstStyle/>
          <a:p>
            <a:br>
              <a:rPr lang="en" altLang="zh-TW" dirty="0"/>
            </a:br>
            <a:r>
              <a:rPr lang="en" altLang="zh-TW" b="1" dirty="0"/>
              <a:t>Boss Face Detection IoT</a:t>
            </a:r>
            <a:br>
              <a:rPr lang="en" altLang="zh-TW" b="1" dirty="0"/>
            </a:br>
            <a:br>
              <a:rPr lang="en" altLang="zh-TW" b="1" dirty="0"/>
            </a:br>
            <a:r>
              <a:rPr lang="zh-CN" altLang="en-US" sz="2400" b="1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楊承翰</a:t>
            </a:r>
            <a:r>
              <a:rPr lang="zh-TW" altLang="en-US" sz="2400" b="1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 周</a:t>
            </a:r>
            <a:r>
              <a:rPr lang="zh-CN" altLang="en-US" sz="2400" b="1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承翰</a:t>
            </a:r>
            <a:r>
              <a:rPr lang="zh-TW" altLang="en-US" sz="2400" b="1" dirty="0"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 黃俊凱</a:t>
            </a:r>
            <a:endParaRPr kumimoji="1" lang="zh-TW" altLang="en-US" b="1" dirty="0"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8229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0F8DFB-6E2A-1743-A57B-FAD6BFC5D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/>
              <a:t>5.IoT Talk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D63133-95D8-9B49-9441-BA70A2B62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8631"/>
            <a:ext cx="8694107" cy="4351338"/>
          </a:xfrm>
        </p:spPr>
        <p:txBody>
          <a:bodyPr>
            <a:normAutofit/>
          </a:bodyPr>
          <a:lstStyle/>
          <a:p>
            <a:r>
              <a:rPr kumimoji="1" lang="en-US" altLang="zh-TW" sz="1600" dirty="0"/>
              <a:t>Output to : </a:t>
            </a:r>
            <a:r>
              <a:rPr kumimoji="1" lang="en-US" altLang="zh-TW" sz="1600" dirty="0" err="1"/>
              <a:t>IoTTolk</a:t>
            </a:r>
            <a:r>
              <a:rPr kumimoji="1" lang="en-US" altLang="zh-TW" sz="1600" dirty="0"/>
              <a:t> &amp; </a:t>
            </a:r>
            <a:r>
              <a:rPr kumimoji="1" lang="en-US" altLang="zh-TW" sz="1600" dirty="0" err="1"/>
              <a:t>BlockChain</a:t>
            </a:r>
            <a:endParaRPr kumimoji="1" lang="zh-TW" altLang="en-US" sz="16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A946EA6-D230-BF48-B2D6-9836F858B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77249"/>
            <a:ext cx="2123387" cy="2550003"/>
          </a:xfrm>
          <a:prstGeom prst="rect">
            <a:avLst/>
          </a:prstGeom>
        </p:spPr>
      </p:pic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9B19307-1601-EE49-85FD-09542ADF66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63" b="5617"/>
          <a:stretch/>
        </p:blipFill>
        <p:spPr>
          <a:xfrm>
            <a:off x="2165804" y="1598563"/>
            <a:ext cx="10026196" cy="4828689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34829CD-60B8-4C44-88A5-AF654A05052D}"/>
              </a:ext>
            </a:extLst>
          </p:cNvPr>
          <p:cNvSpPr txBox="1"/>
          <p:nvPr/>
        </p:nvSpPr>
        <p:spPr>
          <a:xfrm>
            <a:off x="2165804" y="5152250"/>
            <a:ext cx="52189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Sensor(IDF) : HKA_STAFF_NUM , HKA_STRING</a:t>
            </a:r>
          </a:p>
          <a:p>
            <a:r>
              <a:rPr kumimoji="1" lang="en-US" altLang="zh-TW" dirty="0"/>
              <a:t>MSG(ODF): HKA_MSG_NUM, HKA_MSG_STRING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Other Team‘s ODF: </a:t>
            </a:r>
            <a:r>
              <a:rPr kumimoji="1" lang="en-US" altLang="zh-TW" dirty="0" err="1"/>
              <a:t>Block_ODF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90837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CC0335-CA5F-D645-B49B-60E3E1A76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/>
              <a:t>5.IoTTalk</a:t>
            </a:r>
            <a:endParaRPr kumimoji="1" lang="zh-TW" altLang="en-US" b="1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FBB8176-9E8D-2845-A319-EA95ED0D0E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5631" y="1690688"/>
            <a:ext cx="9380738" cy="5032375"/>
          </a:xfrm>
        </p:spPr>
      </p:pic>
      <p:sp>
        <p:nvSpPr>
          <p:cNvPr id="6" name="圓角矩形 5">
            <a:extLst>
              <a:ext uri="{FF2B5EF4-FFF2-40B4-BE49-F238E27FC236}">
                <a16:creationId xmlns:a16="http://schemas.microsoft.com/office/drawing/2014/main" id="{6867C1AB-BA32-5E49-9A28-96B3FBBF523A}"/>
              </a:ext>
            </a:extLst>
          </p:cNvPr>
          <p:cNvSpPr/>
          <p:nvPr/>
        </p:nvSpPr>
        <p:spPr>
          <a:xfrm>
            <a:off x="1332479" y="3712464"/>
            <a:ext cx="2773177" cy="1179576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61062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51E9B5-3728-2143-A946-0B3D23C72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/>
              <a:t>6.LineBOT</a:t>
            </a:r>
            <a:endParaRPr kumimoji="1" lang="zh-TW" altLang="en-US" b="1" dirty="0"/>
          </a:p>
        </p:txBody>
      </p:sp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65633D5B-D69E-8843-A545-2BA2C2209F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0992" y="365125"/>
            <a:ext cx="3390016" cy="6480112"/>
          </a:xfrm>
        </p:spPr>
      </p:pic>
    </p:spTree>
    <p:extLst>
      <p:ext uri="{BB962C8B-B14F-4D97-AF65-F5344CB8AC3E}">
        <p14:creationId xmlns:p14="http://schemas.microsoft.com/office/powerpoint/2010/main" val="3134819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6FE57-1081-3F42-83A1-55B51A618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7.Cooperation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42FC7A-0252-4A4B-BCEB-720B72212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TW" dirty="0"/>
              <a:t>Face Detection : </a:t>
            </a:r>
            <a:r>
              <a:rPr kumimoji="1" lang="zh-CN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周承翰</a:t>
            </a:r>
            <a:r>
              <a:rPr kumimoji="1" lang="zh-TW" altLang="en-US" dirty="0">
                <a:latin typeface="PingFang SC" panose="020B0400000000000000" pitchFamily="34" charset="-122"/>
                <a:ea typeface="PingFang SC" panose="020B0400000000000000" pitchFamily="34" charset="-122"/>
              </a:rPr>
              <a:t> 楊承翰</a:t>
            </a:r>
            <a:endParaRPr kumimoji="1" lang="en-US" altLang="zh-TW" dirty="0"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TW" dirty="0" err="1">
                <a:ea typeface="PingFang SC" panose="020B0400000000000000" pitchFamily="34" charset="-122"/>
              </a:rPr>
              <a:t>IoTTalk</a:t>
            </a:r>
            <a:r>
              <a:rPr kumimoji="1" lang="en-US" altLang="zh-TW" dirty="0">
                <a:ea typeface="PingFang SC" panose="020B0400000000000000" pitchFamily="34" charset="-122"/>
              </a:rPr>
              <a:t> (Line Bot) : </a:t>
            </a:r>
            <a:r>
              <a:rPr kumimoji="1" lang="zh-CN" altLang="en-US" dirty="0">
                <a:ea typeface="PingFang SC" panose="020B0400000000000000" pitchFamily="34" charset="-122"/>
              </a:rPr>
              <a:t>黃俊凱</a:t>
            </a:r>
            <a:endParaRPr kumimoji="1" lang="en-US" altLang="zh-TW" dirty="0"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endParaRPr kumimoji="1" lang="zh-TW" altLang="en-US" dirty="0">
              <a:latin typeface="+mj-lt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3389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80BB28-E4A9-8440-82BF-4E128D8DB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kumimoji="1" lang="en-US" altLang="zh-TW" b="1" dirty="0"/>
              <a:t>Thanks</a:t>
            </a:r>
            <a:endParaRPr kumimoji="1"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4247890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2EE91B4-430E-CE4E-938F-013D5AF75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7454" y="1825625"/>
            <a:ext cx="5917091" cy="4351338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DF9F113-2E7D-1C49-9BAF-8CAAD6A20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9536" y="2495117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solidFill>
                  <a:srgbClr val="FF0000"/>
                </a:solidFill>
              </a:rPr>
              <a:t>Gotcha !!</a:t>
            </a:r>
            <a:endParaRPr kumimoji="1" lang="zh-TW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71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A87B17-A7B0-3A4F-A7F9-E6A4255BB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Overview</a:t>
            </a:r>
            <a:endParaRPr kumimoji="1" lang="zh-TW" altLang="en-US" b="1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A748EB7-AC41-4444-84CB-ABE3D1ADC7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337" y="2630095"/>
            <a:ext cx="2965213" cy="2965213"/>
          </a:xfr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04DF231-C6AA-7047-A723-8779603EC52C}"/>
              </a:ext>
            </a:extLst>
          </p:cNvPr>
          <p:cNvSpPr/>
          <p:nvPr/>
        </p:nvSpPr>
        <p:spPr>
          <a:xfrm>
            <a:off x="709749" y="3192839"/>
            <a:ext cx="1798975" cy="1839723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2DB4606-72D7-A149-B97F-77F11E6830BE}"/>
              </a:ext>
            </a:extLst>
          </p:cNvPr>
          <p:cNvSpPr txBox="1"/>
          <p:nvPr/>
        </p:nvSpPr>
        <p:spPr>
          <a:xfrm>
            <a:off x="1054676" y="5766741"/>
            <a:ext cx="1337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Staff / Boss</a:t>
            </a:r>
            <a:endParaRPr kumimoji="1" lang="zh-TW" altLang="en-US" dirty="0"/>
          </a:p>
        </p:txBody>
      </p:sp>
      <p:sp>
        <p:nvSpPr>
          <p:cNvPr id="9" name="向右箭號 8">
            <a:extLst>
              <a:ext uri="{FF2B5EF4-FFF2-40B4-BE49-F238E27FC236}">
                <a16:creationId xmlns:a16="http://schemas.microsoft.com/office/drawing/2014/main" id="{C2AAF5BB-E5B0-0F4B-91A3-DA3A39D33846}"/>
              </a:ext>
            </a:extLst>
          </p:cNvPr>
          <p:cNvSpPr/>
          <p:nvPr/>
        </p:nvSpPr>
        <p:spPr>
          <a:xfrm rot="19605551">
            <a:off x="2669554" y="2715500"/>
            <a:ext cx="616562" cy="436647"/>
          </a:xfrm>
          <a:prstGeom prst="rightArrow">
            <a:avLst/>
          </a:prstGeom>
          <a:solidFill>
            <a:schemeClr val="dk1">
              <a:alpha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DC535C8B-476F-224F-BD8F-F901B36B7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4148" y="1308223"/>
            <a:ext cx="1625600" cy="162560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B88B04B-3B4A-594D-A798-FE770DD9E2A8}"/>
              </a:ext>
            </a:extLst>
          </p:cNvPr>
          <p:cNvSpPr txBox="1"/>
          <p:nvPr/>
        </p:nvSpPr>
        <p:spPr>
          <a:xfrm>
            <a:off x="3741901" y="3008173"/>
            <a:ext cx="1405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Classification</a:t>
            </a:r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A64C4502-64D2-574D-B4A1-BAED8AC7357A}"/>
              </a:ext>
            </a:extLst>
          </p:cNvPr>
          <p:cNvSpPr txBox="1"/>
          <p:nvPr/>
        </p:nvSpPr>
        <p:spPr>
          <a:xfrm>
            <a:off x="7332074" y="3012134"/>
            <a:ext cx="891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IoT Talk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C3BC6EC1-7BA8-EB44-9665-549AA8C6BD83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9591680" y="3269721"/>
            <a:ext cx="2284557" cy="2284557"/>
          </a:xfrm>
          <a:prstGeom prst="rect">
            <a:avLst/>
          </a:prstGeom>
        </p:spPr>
      </p:pic>
      <p:sp>
        <p:nvSpPr>
          <p:cNvPr id="19" name="向右箭號 18">
            <a:extLst>
              <a:ext uri="{FF2B5EF4-FFF2-40B4-BE49-F238E27FC236}">
                <a16:creationId xmlns:a16="http://schemas.microsoft.com/office/drawing/2014/main" id="{358D7ECB-730E-8A43-9784-450A7626A783}"/>
              </a:ext>
            </a:extLst>
          </p:cNvPr>
          <p:cNvSpPr/>
          <p:nvPr/>
        </p:nvSpPr>
        <p:spPr>
          <a:xfrm>
            <a:off x="5754581" y="1942068"/>
            <a:ext cx="616562" cy="436647"/>
          </a:xfrm>
          <a:prstGeom prst="rightArrow">
            <a:avLst/>
          </a:prstGeom>
          <a:solidFill>
            <a:schemeClr val="dk1">
              <a:alpha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向右箭號 19">
            <a:extLst>
              <a:ext uri="{FF2B5EF4-FFF2-40B4-BE49-F238E27FC236}">
                <a16:creationId xmlns:a16="http://schemas.microsoft.com/office/drawing/2014/main" id="{19462CCD-394B-A44B-8D5D-22D8D51CBABB}"/>
              </a:ext>
            </a:extLst>
          </p:cNvPr>
          <p:cNvSpPr/>
          <p:nvPr/>
        </p:nvSpPr>
        <p:spPr>
          <a:xfrm rot="2697298">
            <a:off x="8887061" y="2715499"/>
            <a:ext cx="616562" cy="436647"/>
          </a:xfrm>
          <a:prstGeom prst="rightArrow">
            <a:avLst/>
          </a:prstGeom>
          <a:solidFill>
            <a:schemeClr val="dk1">
              <a:alpha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1F62DFC6-FFF5-AF4B-B6E5-EF8871829A4D}"/>
              </a:ext>
            </a:extLst>
          </p:cNvPr>
          <p:cNvSpPr txBox="1"/>
          <p:nvPr/>
        </p:nvSpPr>
        <p:spPr>
          <a:xfrm>
            <a:off x="10065333" y="5766741"/>
            <a:ext cx="1337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/>
              <a:t>Line Bot</a:t>
            </a:r>
            <a:endParaRPr kumimoji="1" lang="zh-TW" altLang="en-US" dirty="0"/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55B91A65-BA8F-464D-9AD2-4D2682AADB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2254" y="1308223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072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604B36-0DEC-8840-BB5E-E5C00C39D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/>
              <a:t>Face Detection</a:t>
            </a:r>
            <a:endParaRPr kumimoji="1" lang="zh-TW" altLang="en-US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001E95F-2E50-254C-902F-323DD9CC2CB6}"/>
              </a:ext>
            </a:extLst>
          </p:cNvPr>
          <p:cNvSpPr/>
          <p:nvPr/>
        </p:nvSpPr>
        <p:spPr>
          <a:xfrm>
            <a:off x="1154592" y="2977978"/>
            <a:ext cx="1872813" cy="1952367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5F283824-2D5B-044C-BA12-1E32EDF02D00}"/>
              </a:ext>
            </a:extLst>
          </p:cNvPr>
          <p:cNvSpPr/>
          <p:nvPr/>
        </p:nvSpPr>
        <p:spPr>
          <a:xfrm>
            <a:off x="4176271" y="3811287"/>
            <a:ext cx="616562" cy="436647"/>
          </a:xfrm>
          <a:prstGeom prst="rightArrow">
            <a:avLst/>
          </a:prstGeom>
          <a:solidFill>
            <a:schemeClr val="dk1">
              <a:alpha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15243DC-34E5-334F-9AA1-B5F3A27E35FB}"/>
              </a:ext>
            </a:extLst>
          </p:cNvPr>
          <p:cNvSpPr txBox="1"/>
          <p:nvPr/>
        </p:nvSpPr>
        <p:spPr>
          <a:xfrm>
            <a:off x="1655526" y="5476073"/>
            <a:ext cx="8258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Staff ? </a:t>
            </a:r>
          </a:p>
          <a:p>
            <a:r>
              <a:rPr kumimoji="1" lang="en-US" altLang="zh-TW" dirty="0"/>
              <a:t>Boss ?</a:t>
            </a:r>
            <a:endParaRPr kumimoji="1"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BC3134F-7E16-FC41-AA48-8994ED098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497" y="1840780"/>
            <a:ext cx="1859006" cy="1859006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4006FFC4-310E-AF42-9EC5-B01E1B4EA30B}"/>
              </a:ext>
            </a:extLst>
          </p:cNvPr>
          <p:cNvSpPr txBox="1"/>
          <p:nvPr/>
        </p:nvSpPr>
        <p:spPr>
          <a:xfrm>
            <a:off x="5790467" y="3660279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Boss</a:t>
            </a:r>
            <a:endParaRPr kumimoji="1" lang="zh-TW" altLang="en-US" dirty="0"/>
          </a:p>
        </p:txBody>
      </p:sp>
      <p:pic>
        <p:nvPicPr>
          <p:cNvPr id="11" name="內容版面配置區 4">
            <a:extLst>
              <a:ext uri="{FF2B5EF4-FFF2-40B4-BE49-F238E27FC236}">
                <a16:creationId xmlns:a16="http://schemas.microsoft.com/office/drawing/2014/main" id="{DB87AB9B-AC7E-C04B-A138-AFF295273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6496" y="3844945"/>
            <a:ext cx="1859006" cy="185900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0D3DAAB0-1C0F-BC43-AB86-FD3F9BF4D543}"/>
              </a:ext>
            </a:extLst>
          </p:cNvPr>
          <p:cNvSpPr txBox="1"/>
          <p:nvPr/>
        </p:nvSpPr>
        <p:spPr>
          <a:xfrm>
            <a:off x="5704705" y="5676744"/>
            <a:ext cx="748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Aaron</a:t>
            </a:r>
            <a:endParaRPr kumimoji="1" lang="zh-TW" altLang="en-US" dirty="0"/>
          </a:p>
        </p:txBody>
      </p: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0524A462-AA8B-2545-A0EA-225F6BD6FB51}"/>
              </a:ext>
            </a:extLst>
          </p:cNvPr>
          <p:cNvGrpSpPr/>
          <p:nvPr/>
        </p:nvGrpSpPr>
        <p:grpSpPr>
          <a:xfrm rot="2702062">
            <a:off x="5166496" y="4020596"/>
            <a:ext cx="1859006" cy="1819499"/>
            <a:chOff x="4969318" y="1256677"/>
            <a:chExt cx="1859006" cy="1819499"/>
          </a:xfrm>
        </p:grpSpPr>
        <p:cxnSp>
          <p:nvCxnSpPr>
            <p:cNvPr id="14" name="直線接點 13">
              <a:extLst>
                <a:ext uri="{FF2B5EF4-FFF2-40B4-BE49-F238E27FC236}">
                  <a16:creationId xmlns:a16="http://schemas.microsoft.com/office/drawing/2014/main" id="{196C0317-E7C2-DA41-A76F-C20C6E14DE1E}"/>
                </a:ext>
              </a:extLst>
            </p:cNvPr>
            <p:cNvCxnSpPr>
              <a:stCxn id="9" idx="1"/>
              <a:endCxn id="9" idx="3"/>
            </p:cNvCxnSpPr>
            <p:nvPr/>
          </p:nvCxnSpPr>
          <p:spPr>
            <a:xfrm>
              <a:off x="4969318" y="2180386"/>
              <a:ext cx="1859006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15C92CB8-9BBD-924A-8A77-8FBC04B7A135}"/>
                </a:ext>
              </a:extLst>
            </p:cNvPr>
            <p:cNvCxnSpPr>
              <a:stCxn id="9" idx="0"/>
              <a:endCxn id="10" idx="0"/>
            </p:cNvCxnSpPr>
            <p:nvPr/>
          </p:nvCxnSpPr>
          <p:spPr>
            <a:xfrm>
              <a:off x="5884844" y="1256677"/>
              <a:ext cx="0" cy="181949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橢圓 17">
            <a:extLst>
              <a:ext uri="{FF2B5EF4-FFF2-40B4-BE49-F238E27FC236}">
                <a16:creationId xmlns:a16="http://schemas.microsoft.com/office/drawing/2014/main" id="{638C0263-761B-E34A-A67B-92088AAD0601}"/>
              </a:ext>
            </a:extLst>
          </p:cNvPr>
          <p:cNvSpPr/>
          <p:nvPr/>
        </p:nvSpPr>
        <p:spPr>
          <a:xfrm>
            <a:off x="5493537" y="2013851"/>
            <a:ext cx="1260000" cy="1260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向右箭號 20">
            <a:extLst>
              <a:ext uri="{FF2B5EF4-FFF2-40B4-BE49-F238E27FC236}">
                <a16:creationId xmlns:a16="http://schemas.microsoft.com/office/drawing/2014/main" id="{6FE330FB-9690-3549-BE15-F974E29B458F}"/>
              </a:ext>
            </a:extLst>
          </p:cNvPr>
          <p:cNvSpPr/>
          <p:nvPr/>
        </p:nvSpPr>
        <p:spPr>
          <a:xfrm>
            <a:off x="7649994" y="3805399"/>
            <a:ext cx="616562" cy="436647"/>
          </a:xfrm>
          <a:prstGeom prst="rightArrow">
            <a:avLst/>
          </a:prstGeom>
          <a:solidFill>
            <a:schemeClr val="dk1">
              <a:alpha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29C3F2B-A4F2-FB4A-9603-CEB966AD9D52}"/>
              </a:ext>
            </a:extLst>
          </p:cNvPr>
          <p:cNvSpPr txBox="1"/>
          <p:nvPr/>
        </p:nvSpPr>
        <p:spPr>
          <a:xfrm>
            <a:off x="9551774" y="3758280"/>
            <a:ext cx="1040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/>
              <a:t>Boss !!</a:t>
            </a:r>
            <a:endParaRPr kumimoji="1" lang="zh-TW" altLang="en-US" sz="2400" b="1" dirty="0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C7C9E887-4A40-BE4C-986A-1E08230DFB57}"/>
              </a:ext>
            </a:extLst>
          </p:cNvPr>
          <p:cNvSpPr txBox="1"/>
          <p:nvPr/>
        </p:nvSpPr>
        <p:spPr>
          <a:xfrm>
            <a:off x="5953169" y="6046076"/>
            <a:ext cx="4483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•</a:t>
            </a:r>
          </a:p>
          <a:p>
            <a:r>
              <a:rPr kumimoji="1" lang="en-US" altLang="zh-TW" dirty="0"/>
              <a:t>•</a:t>
            </a:r>
          </a:p>
          <a:p>
            <a:r>
              <a:rPr kumimoji="1" lang="en-US" altLang="zh-TW" dirty="0"/>
              <a:t>•</a:t>
            </a:r>
          </a:p>
          <a:p>
            <a:endParaRPr kumimoji="1" lang="zh-TW" altLang="en-US" dirty="0"/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17A51BDC-B35A-DE40-AEBD-F68BF6C9C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704" y="2643851"/>
            <a:ext cx="2919510" cy="291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63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49CF1F-9CE2-DD42-B791-6A584290F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/>
              <a:t>1.Collect data</a:t>
            </a:r>
            <a:endParaRPr kumimoji="1"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03D0965-D88C-1A42-8DBC-72D83516F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5258" cy="4351338"/>
          </a:xfrm>
        </p:spPr>
        <p:txBody>
          <a:bodyPr/>
          <a:lstStyle/>
          <a:p>
            <a:r>
              <a:rPr lang="en-US" altLang="zh-TW" dirty="0"/>
              <a:t>Original photo : 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62E0B7C-1507-204A-BA1D-8074E34F2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29" y="2383849"/>
            <a:ext cx="4158227" cy="3585619"/>
          </a:xfrm>
          <a:prstGeom prst="rect">
            <a:avLst/>
          </a:prstGeom>
        </p:spPr>
      </p:pic>
      <p:sp>
        <p:nvSpPr>
          <p:cNvPr id="8" name="內容版面配置區 5">
            <a:extLst>
              <a:ext uri="{FF2B5EF4-FFF2-40B4-BE49-F238E27FC236}">
                <a16:creationId xmlns:a16="http://schemas.microsoft.com/office/drawing/2014/main" id="{29B96FEE-8AA7-1E44-8B8F-55764C655573}"/>
              </a:ext>
            </a:extLst>
          </p:cNvPr>
          <p:cNvSpPr txBox="1">
            <a:spLocks/>
          </p:cNvSpPr>
          <p:nvPr/>
        </p:nvSpPr>
        <p:spPr>
          <a:xfrm>
            <a:off x="7756742" y="1825625"/>
            <a:ext cx="443525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altLang="zh-TW" dirty="0"/>
              <a:t>Extract faces</a:t>
            </a:r>
            <a:r>
              <a:rPr lang="en-US" altLang="zh-TW" dirty="0"/>
              <a:t> : </a:t>
            </a:r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50A65AF-4363-B743-99CC-74257406C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965" y="2383849"/>
            <a:ext cx="3695700" cy="3289300"/>
          </a:xfrm>
          <a:prstGeom prst="rect">
            <a:avLst/>
          </a:prstGeom>
        </p:spPr>
      </p:pic>
      <p:sp>
        <p:nvSpPr>
          <p:cNvPr id="11" name="向右箭號 10">
            <a:extLst>
              <a:ext uri="{FF2B5EF4-FFF2-40B4-BE49-F238E27FC236}">
                <a16:creationId xmlns:a16="http://schemas.microsoft.com/office/drawing/2014/main" id="{670ABFBF-CBE8-5843-8A86-DB94ED2A3180}"/>
              </a:ext>
            </a:extLst>
          </p:cNvPr>
          <p:cNvSpPr/>
          <p:nvPr/>
        </p:nvSpPr>
        <p:spPr>
          <a:xfrm>
            <a:off x="4863231" y="3960579"/>
            <a:ext cx="2982759" cy="530975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032E88D-DF8A-5544-9E53-01CF97627230}"/>
              </a:ext>
            </a:extLst>
          </p:cNvPr>
          <p:cNvSpPr txBox="1"/>
          <p:nvPr/>
        </p:nvSpPr>
        <p:spPr>
          <a:xfrm>
            <a:off x="4863231" y="3456765"/>
            <a:ext cx="3457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OpenCV: </a:t>
            </a:r>
            <a:r>
              <a:rPr kumimoji="1" lang="en-US" altLang="zh-TW" dirty="0" err="1"/>
              <a:t>lbpcascade_frontalface.xml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53853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866CD4-0BCC-4A46-8EFC-F0A0346E3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/>
              <a:t>2.Classifier to file 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E763D61-C219-C047-AF4D-D7B1826B7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629427" cy="4351338"/>
          </a:xfrm>
        </p:spPr>
        <p:txBody>
          <a:bodyPr/>
          <a:lstStyle/>
          <a:p>
            <a:r>
              <a:rPr kumimoji="1" lang="en-US" altLang="zh-TW" dirty="0"/>
              <a:t>Boss</a:t>
            </a:r>
            <a:endParaRPr kumimoji="1"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128C8848-62FA-414A-846D-B87FD1C85084}"/>
              </a:ext>
            </a:extLst>
          </p:cNvPr>
          <p:cNvSpPr txBox="1">
            <a:spLocks/>
          </p:cNvSpPr>
          <p:nvPr/>
        </p:nvSpPr>
        <p:spPr>
          <a:xfrm>
            <a:off x="4297471" y="1825625"/>
            <a:ext cx="162942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dirty="0"/>
              <a:t>Staff1</a:t>
            </a:r>
            <a:endParaRPr kumimoji="1" lang="zh-TW" altLang="en-US" dirty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91394BF-6805-AA43-A090-45F624E3075A}"/>
              </a:ext>
            </a:extLst>
          </p:cNvPr>
          <p:cNvSpPr txBox="1">
            <a:spLocks/>
          </p:cNvSpPr>
          <p:nvPr/>
        </p:nvSpPr>
        <p:spPr>
          <a:xfrm>
            <a:off x="7756742" y="1825625"/>
            <a:ext cx="162942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dirty="0"/>
              <a:t>Staff2</a:t>
            </a:r>
            <a:endParaRPr kumimoji="1"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52ED875-6BF8-404A-82EA-314555C43A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790"/>
          <a:stretch/>
        </p:blipFill>
        <p:spPr>
          <a:xfrm>
            <a:off x="566019" y="2521744"/>
            <a:ext cx="2953794" cy="29591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B16FAD8B-53A8-2843-8F23-8C708BD78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7471" y="2521744"/>
            <a:ext cx="2948861" cy="29591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575DB1A-EF53-CF4D-875A-8AE4E7E5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3342" y="2521744"/>
            <a:ext cx="3092671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929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2F854C-32A7-5D43-B7E2-B61369ECC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/>
              <a:t>3.Training Model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B03EAA-8494-7544-AC38-A8CAB0D01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501536"/>
            <a:ext cx="6714995" cy="2458276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kumimoji="1" lang="en-US" altLang="zh-TW" dirty="0"/>
              <a:t>Framework 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TW" dirty="0"/>
              <a:t> </a:t>
            </a:r>
            <a:r>
              <a:rPr kumimoji="1" lang="en-US" altLang="zh-TW" dirty="0" err="1"/>
              <a:t>Scikit</a:t>
            </a:r>
            <a:r>
              <a:rPr kumimoji="1" lang="en-US" altLang="zh-TW" dirty="0"/>
              <a:t>-Learn : for training process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TW" dirty="0"/>
              <a:t> OpenCV : for face classification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kumimoji="1" lang="en-US" altLang="zh-TW" dirty="0"/>
              <a:t>     (</a:t>
            </a:r>
            <a:r>
              <a:rPr kumimoji="1" lang="en-US" altLang="zh-TW" dirty="0" err="1"/>
              <a:t>LBPHFaceRecognizer</a:t>
            </a:r>
            <a:r>
              <a:rPr kumimoji="1" lang="en-US" altLang="zh-TW" dirty="0"/>
              <a:t> : base on </a:t>
            </a:r>
            <a:r>
              <a:rPr lang="en" altLang="zh-TW" dirty="0"/>
              <a:t>LBPH</a:t>
            </a:r>
            <a:r>
              <a:rPr kumimoji="1" lang="en-US" altLang="zh-TW" dirty="0"/>
              <a:t>)         </a:t>
            </a:r>
          </a:p>
          <a:p>
            <a:pPr lvl="1">
              <a:lnSpc>
                <a:spcPct val="150000"/>
              </a:lnSpc>
            </a:pPr>
            <a:endParaRPr kumimoji="1"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FF8BE79-924C-A04A-87AB-3B2408876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2362" y="3047386"/>
            <a:ext cx="3748674" cy="3538393"/>
          </a:xfrm>
          <a:prstGeom prst="rect">
            <a:avLst/>
          </a:prstGeom>
        </p:spPr>
      </p:pic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BE374850-9F91-F441-BB35-E35AAA65E608}"/>
              </a:ext>
            </a:extLst>
          </p:cNvPr>
          <p:cNvSpPr txBox="1">
            <a:spLocks/>
          </p:cNvSpPr>
          <p:nvPr/>
        </p:nvSpPr>
        <p:spPr>
          <a:xfrm>
            <a:off x="6587645" y="1249559"/>
            <a:ext cx="6714995" cy="183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dirty="0"/>
              <a:t>Parameter </a:t>
            </a:r>
          </a:p>
          <a:p>
            <a:pPr lvl="1">
              <a:buFont typeface="Wingdings" pitchFamily="2" charset="2"/>
              <a:buChar char="Ø"/>
            </a:pPr>
            <a:r>
              <a:rPr kumimoji="1" lang="en-US" altLang="zh-TW" dirty="0"/>
              <a:t> </a:t>
            </a:r>
            <a:r>
              <a:rPr kumimoji="1" lang="en-US" altLang="zh-TW" dirty="0" err="1"/>
              <a:t>face_size</a:t>
            </a:r>
            <a:r>
              <a:rPr kumimoji="1" lang="en-US" altLang="zh-TW" dirty="0"/>
              <a:t> = </a:t>
            </a:r>
            <a:r>
              <a:rPr lang="en-US" altLang="zh-TW" dirty="0"/>
              <a:t>(47, 62)</a:t>
            </a:r>
          </a:p>
          <a:p>
            <a:pPr lvl="1">
              <a:buFont typeface="Wingdings" pitchFamily="2" charset="2"/>
              <a:buChar char="Ø"/>
            </a:pPr>
            <a:r>
              <a:rPr kumimoji="1" lang="en-US" altLang="zh-TW" dirty="0"/>
              <a:t> </a:t>
            </a:r>
            <a:r>
              <a:rPr kumimoji="1" lang="en-US" altLang="zh-TW" dirty="0" err="1"/>
              <a:t>batch_size</a:t>
            </a:r>
            <a:r>
              <a:rPr kumimoji="1" lang="en-US" altLang="zh-TW" dirty="0"/>
              <a:t> = 25</a:t>
            </a:r>
          </a:p>
          <a:p>
            <a:pPr lvl="1">
              <a:buFont typeface="Wingdings" pitchFamily="2" charset="2"/>
              <a:buChar char="Ø"/>
            </a:pPr>
            <a:r>
              <a:rPr kumimoji="1" lang="en-US" altLang="zh-TW" dirty="0"/>
              <a:t> </a:t>
            </a:r>
            <a:r>
              <a:rPr kumimoji="1" lang="en-US" altLang="zh-TW" dirty="0" err="1"/>
              <a:t>test_size</a:t>
            </a:r>
            <a:r>
              <a:rPr kumimoji="1" lang="en-US" altLang="zh-TW" dirty="0"/>
              <a:t> = 0.25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9E685A2-DCDD-0A46-84BE-FE26E467A9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915" y="3902075"/>
            <a:ext cx="49911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515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0F8DFB-6E2A-1743-A57B-FAD6BFC5D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/>
              <a:t>4.Testing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D63133-95D8-9B49-9441-BA70A2B62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13121" cy="4351338"/>
          </a:xfrm>
        </p:spPr>
        <p:txBody>
          <a:bodyPr/>
          <a:lstStyle/>
          <a:p>
            <a:r>
              <a:rPr kumimoji="1" lang="en-US" altLang="zh-TW" dirty="0"/>
              <a:t>Demo :</a:t>
            </a:r>
          </a:p>
          <a:p>
            <a:pPr marL="0" indent="0">
              <a:buNone/>
            </a:pPr>
            <a:r>
              <a:rPr kumimoji="1" lang="en-US" altLang="zh-TW" dirty="0"/>
              <a:t>   1) Detection  2) Time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DC97DB5-70C1-0240-88FB-8091246192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2" t="8374" r="1874" b="15255"/>
          <a:stretch/>
        </p:blipFill>
        <p:spPr>
          <a:xfrm>
            <a:off x="277644" y="2931950"/>
            <a:ext cx="6515167" cy="324501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4E44D302-5B48-784F-A30C-9B3C87CD4A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5" t="3626" r="44178" b="104"/>
          <a:stretch/>
        </p:blipFill>
        <p:spPr>
          <a:xfrm>
            <a:off x="7353366" y="189760"/>
            <a:ext cx="4307259" cy="4732968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8EEE9B87-CD24-874B-B5C5-A64644DE99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16" t="52683" r="43650" b="5324"/>
          <a:stretch/>
        </p:blipFill>
        <p:spPr>
          <a:xfrm>
            <a:off x="7353366" y="4345244"/>
            <a:ext cx="4000434" cy="214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707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E7966A-7700-A242-8271-5853A2CB7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IoT Talk &amp; Line Bot</a:t>
            </a:r>
            <a:endParaRPr kumimoji="1" lang="zh-TW" altLang="en-US" b="1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FFC61DD2-FA3B-9248-B49D-2A00CC93A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129" y="1690688"/>
            <a:ext cx="2742732" cy="3946439"/>
          </a:xfrm>
          <a:prstGeom prst="rect">
            <a:avLst/>
          </a:prstGeom>
        </p:spPr>
      </p:pic>
      <p:pic>
        <p:nvPicPr>
          <p:cNvPr id="17" name="內容版面配置區 16">
            <a:extLst>
              <a:ext uri="{FF2B5EF4-FFF2-40B4-BE49-F238E27FC236}">
                <a16:creationId xmlns:a16="http://schemas.microsoft.com/office/drawing/2014/main" id="{11A409EB-3A5E-E34B-82BF-E8E61ABC13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86146" y="4532945"/>
            <a:ext cx="1182753" cy="1182753"/>
          </a:xfrm>
        </p:spPr>
      </p:pic>
      <p:pic>
        <p:nvPicPr>
          <p:cNvPr id="19" name="內容版面配置區 4">
            <a:extLst>
              <a:ext uri="{FF2B5EF4-FFF2-40B4-BE49-F238E27FC236}">
                <a16:creationId xmlns:a16="http://schemas.microsoft.com/office/drawing/2014/main" id="{446C5FBA-0A20-EC49-A9F7-0BD960FEAC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24884"/>
            <a:ext cx="1804116" cy="1804116"/>
          </a:xfrm>
          <a:prstGeom prst="rect">
            <a:avLst/>
          </a:prstGeom>
        </p:spPr>
      </p:pic>
      <p:sp>
        <p:nvSpPr>
          <p:cNvPr id="21" name="加號 20">
            <a:extLst>
              <a:ext uri="{FF2B5EF4-FFF2-40B4-BE49-F238E27FC236}">
                <a16:creationId xmlns:a16="http://schemas.microsoft.com/office/drawing/2014/main" id="{164115E7-C4BA-A84C-861C-2F4051C47EBB}"/>
              </a:ext>
            </a:extLst>
          </p:cNvPr>
          <p:cNvSpPr/>
          <p:nvPr/>
        </p:nvSpPr>
        <p:spPr>
          <a:xfrm>
            <a:off x="1470256" y="3876956"/>
            <a:ext cx="540000" cy="540000"/>
          </a:xfrm>
          <a:prstGeom prst="mathPlus">
            <a:avLst/>
          </a:prstGeom>
          <a:solidFill>
            <a:schemeClr val="dk1">
              <a:alpha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3" name="向右箭號 22">
            <a:extLst>
              <a:ext uri="{FF2B5EF4-FFF2-40B4-BE49-F238E27FC236}">
                <a16:creationId xmlns:a16="http://schemas.microsoft.com/office/drawing/2014/main" id="{8F55F0C7-33C5-0545-BC83-63883C8AFD32}"/>
              </a:ext>
            </a:extLst>
          </p:cNvPr>
          <p:cNvSpPr/>
          <p:nvPr/>
        </p:nvSpPr>
        <p:spPr>
          <a:xfrm>
            <a:off x="3504128" y="3928633"/>
            <a:ext cx="616562" cy="436647"/>
          </a:xfrm>
          <a:prstGeom prst="rightArrow">
            <a:avLst/>
          </a:prstGeom>
          <a:solidFill>
            <a:schemeClr val="dk1">
              <a:alpha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向右箭號 23">
            <a:extLst>
              <a:ext uri="{FF2B5EF4-FFF2-40B4-BE49-F238E27FC236}">
                <a16:creationId xmlns:a16="http://schemas.microsoft.com/office/drawing/2014/main" id="{E8D3EA0C-9302-5C4F-9989-607AEDEBB013}"/>
              </a:ext>
            </a:extLst>
          </p:cNvPr>
          <p:cNvSpPr/>
          <p:nvPr/>
        </p:nvSpPr>
        <p:spPr>
          <a:xfrm>
            <a:off x="7019253" y="3928633"/>
            <a:ext cx="616562" cy="436647"/>
          </a:xfrm>
          <a:prstGeom prst="rightArrow">
            <a:avLst/>
          </a:prstGeom>
          <a:solidFill>
            <a:schemeClr val="dk1">
              <a:alpha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8614468A-3393-4F43-9BE8-36814292C511}"/>
              </a:ext>
            </a:extLst>
          </p:cNvPr>
          <p:cNvSpPr txBox="1"/>
          <p:nvPr/>
        </p:nvSpPr>
        <p:spPr>
          <a:xfrm>
            <a:off x="1415488" y="5853847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Time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302EF51E-ECC5-324C-A777-AB795CC21877}"/>
              </a:ext>
            </a:extLst>
          </p:cNvPr>
          <p:cNvSpPr txBox="1"/>
          <p:nvPr/>
        </p:nvSpPr>
        <p:spPr>
          <a:xfrm>
            <a:off x="1368199" y="3457232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Name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BBF54746-AA98-BF47-9089-F07610275663}"/>
              </a:ext>
            </a:extLst>
          </p:cNvPr>
          <p:cNvSpPr txBox="1"/>
          <p:nvPr/>
        </p:nvSpPr>
        <p:spPr>
          <a:xfrm>
            <a:off x="5124368" y="4754989"/>
            <a:ext cx="891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IoT Talk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6666117A-512B-B547-8FD8-FC20C12197E9}"/>
              </a:ext>
            </a:extLst>
          </p:cNvPr>
          <p:cNvSpPr txBox="1"/>
          <p:nvPr/>
        </p:nvSpPr>
        <p:spPr>
          <a:xfrm>
            <a:off x="9369845" y="5853847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Line Bot</a:t>
            </a:r>
            <a:endParaRPr kumimoji="1" lang="zh-TW" altLang="en-US" dirty="0"/>
          </a:p>
        </p:txBody>
      </p:sp>
      <p:pic>
        <p:nvPicPr>
          <p:cNvPr id="30" name="圖片 29">
            <a:extLst>
              <a:ext uri="{FF2B5EF4-FFF2-40B4-BE49-F238E27FC236}">
                <a16:creationId xmlns:a16="http://schemas.microsoft.com/office/drawing/2014/main" id="{A17DCEA9-964E-8540-B663-A3D50AEE53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7171" y="3129389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474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267</TotalTime>
  <Words>196</Words>
  <Application>Microsoft Macintosh PowerPoint</Application>
  <PresentationFormat>寬螢幕</PresentationFormat>
  <Paragraphs>53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1" baseType="lpstr">
      <vt:lpstr>PingFang SC</vt:lpstr>
      <vt:lpstr>PingFang SC Semibold</vt:lpstr>
      <vt:lpstr>Arial</vt:lpstr>
      <vt:lpstr>Calibri</vt:lpstr>
      <vt:lpstr>Calibri Light</vt:lpstr>
      <vt:lpstr>Wingdings</vt:lpstr>
      <vt:lpstr>Office 佈景主題</vt:lpstr>
      <vt:lpstr> Boss Face Detection IoT  楊承翰 周承翰 黃俊凱</vt:lpstr>
      <vt:lpstr>Gotcha !!</vt:lpstr>
      <vt:lpstr>Overview</vt:lpstr>
      <vt:lpstr>Face Detection</vt:lpstr>
      <vt:lpstr>1.Collect data</vt:lpstr>
      <vt:lpstr>2.Classifier to file </vt:lpstr>
      <vt:lpstr>3.Training Model</vt:lpstr>
      <vt:lpstr>4.Testing</vt:lpstr>
      <vt:lpstr>IoT Talk &amp; Line Bot</vt:lpstr>
      <vt:lpstr>5.IoT Talk</vt:lpstr>
      <vt:lpstr>5.IoTTalk</vt:lpstr>
      <vt:lpstr>6.LineBOT</vt:lpstr>
      <vt:lpstr>7.Cooperation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Boss Face Detection IoT</dc:title>
  <dc:creator>Microsoft Office User</dc:creator>
  <cp:lastModifiedBy>Microsoft Office User</cp:lastModifiedBy>
  <cp:revision>42</cp:revision>
  <dcterms:created xsi:type="dcterms:W3CDTF">2019-12-24T09:52:08Z</dcterms:created>
  <dcterms:modified xsi:type="dcterms:W3CDTF">2020-01-08T08:14:02Z</dcterms:modified>
</cp:coreProperties>
</file>

<file path=docProps/thumbnail.jpeg>
</file>